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90" r:id="rId4"/>
    <p:sldId id="29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2" r:id="rId16"/>
    <p:sldId id="293" r:id="rId17"/>
    <p:sldId id="294" r:id="rId18"/>
    <p:sldId id="295" r:id="rId19"/>
    <p:sldId id="296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4660"/>
  </p:normalViewPr>
  <p:slideViewPr>
    <p:cSldViewPr>
      <p:cViewPr>
        <p:scale>
          <a:sx n="104" d="100"/>
          <a:sy n="104" d="100"/>
        </p:scale>
        <p:origin x="-1051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E13F73D-2635-4FC2-B958-128D0A9D877F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C7BEFE-08FD-4673-9CDB-A1666CBCE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DAFF4E-259B-4639-8547-73E9E7276FA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A1A3-3EB4-41C9-87B1-063D674D4A8E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1CA5E-0CD5-4E6C-944F-54FC6FB357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1EBA4-6089-44C0-90F6-456C9222F960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AD455-E37D-40B2-B568-E01DB1527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6D3CD-6D65-47DB-82EC-C0076DD41899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9FD19-5A85-4C52-B9ED-67A5F1704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462C0-F7E5-459D-8890-F1F7D7C9E616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40472-9C95-4207-865C-0D3CAD735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5583E-D989-4156-8C17-B468AF83E08E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AA105-F5F8-4AB8-B694-67C0E2E80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D1904-AD31-4A59-A2FF-F9B5693A64DB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77B7F-8A6B-4945-ACFA-367ADEBCE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80F1-2DEC-43B5-B55D-EBAF92429558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4E830-48BF-44C2-8A44-2FCEB7D4A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36EF8-ADCE-4C55-B704-291FCC0E8BA7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574F-B5EB-47D6-87F8-CF3AE162C2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23D5-44E0-482B-94E3-285D913768C5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CDC38-7DA5-43F8-B77F-5B4C9CCFD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C748A-E20D-46E1-A1C5-F851B7F21692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442A7-2E91-40D4-A203-32BFC6613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DBF92-2A69-4A84-B4AA-A64FD234AF79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A3DFC-0C22-497E-9EC0-2BAB49BC9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A85AE8-9207-4797-8C8B-8B9EE4F8C5E6}" type="datetimeFigureOut">
              <a:rPr lang="ru-RU"/>
              <a:pPr>
                <a:defRPr/>
              </a:pPr>
              <a:t>10.12.2014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EAD389-3058-441B-B588-C882DA5CA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ё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14339" name="Picture 5" descr="Z:\ОТДЕЛ КОМПЛЕКСНОГО РАЗВИТИЯ ОЭЗ РУ\Годовой отчет\obl_1_.jpg"/>
          <p:cNvPicPr>
            <a:picLocks noChangeAspect="1" noChangeArrowheads="1"/>
          </p:cNvPicPr>
          <p:nvPr/>
        </p:nvPicPr>
        <p:blipFill>
          <a:blip r:embed="rId2"/>
          <a:srcRect l="1538" t="1181" r="3101" b="22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7338" y="2060575"/>
            <a:ext cx="85328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  <a:latin typeface="+mn-lt"/>
              </a:rPr>
              <a:t>НАРОЛИН </a:t>
            </a:r>
          </a:p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  <a:latin typeface="+mn-lt"/>
              </a:rPr>
              <a:t>АЛЕКСАНДР МИХАЙЛОВИЧ</a:t>
            </a:r>
            <a:endParaRPr 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11113"/>
            <a:ext cx="8621713" cy="6370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+mj-lt"/>
              </a:rPr>
              <a:t>ГЕНЕРАЛЬНЫЙ ДИРЕКТОР</a:t>
            </a:r>
          </a:p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+mj-lt"/>
              </a:rPr>
              <a:t>ОАО «КОРПОРАЦИЯ РАЗВИТИЯ ЛИПЕЦКОЙ ОБЛАСТИ»</a:t>
            </a:r>
          </a:p>
          <a:p>
            <a:pPr algn="ctr">
              <a:defRPr/>
            </a:pPr>
            <a:endParaRPr lang="ru-RU" sz="40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ru-RU" sz="4000" b="1" dirty="0">
                <a:solidFill>
                  <a:schemeClr val="bg1"/>
                </a:solidFill>
                <a:latin typeface="+mj-lt"/>
              </a:rPr>
              <a:t>НАРОЛИН </a:t>
            </a:r>
          </a:p>
          <a:p>
            <a:pPr algn="ctr">
              <a:defRPr/>
            </a:pPr>
            <a:r>
              <a:rPr lang="ru-RU" sz="4000" b="1" dirty="0">
                <a:solidFill>
                  <a:schemeClr val="bg1"/>
                </a:solidFill>
                <a:latin typeface="+mj-lt"/>
              </a:rPr>
              <a:t>АЛЕКСАНДР МИХАЙЛОВИЧ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F:\МОЯ ПРЕЗЕНТАЦИЯ\слайды\ropa hermann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2388"/>
            <a:ext cx="9144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F:\МОЯ ПРЕЗЕНТАЦИЯ\черкизов групппа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F:\МОЯ ПРЕЗЕНТАЦИЯ\слайды\щавелев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 descr="F:\МОЯ ПРЕЗЕНТАЦИЯ\слайды\хавле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F:\МОЯ ПРЕЗЕНТАЦИЯ\слайды\хорш мих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F:\МОЯ ПРЕЗЕНТАЦИЯ\слайды\цсип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-26988"/>
            <a:ext cx="9191626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17"/>
          <p:cNvSpPr>
            <a:spLocks noChangeArrowheads="1"/>
          </p:cNvSpPr>
          <p:nvPr/>
        </p:nvSpPr>
        <p:spPr bwMode="auto">
          <a:xfrm>
            <a:off x="179388" y="1571625"/>
            <a:ext cx="4537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u="sng">
                <a:solidFill>
                  <a:schemeClr val="bg1"/>
                </a:solidFill>
              </a:rPr>
              <a:t>Сокращение</a:t>
            </a:r>
            <a:r>
              <a:rPr lang="ru-RU" b="1">
                <a:solidFill>
                  <a:schemeClr val="bg1"/>
                </a:solidFill>
              </a:rPr>
              <a:t> времени реализации</a:t>
            </a:r>
          </a:p>
          <a:p>
            <a:r>
              <a:rPr lang="ru-RU" b="1">
                <a:solidFill>
                  <a:schemeClr val="bg1"/>
                </a:solidFill>
              </a:rPr>
              <a:t> проекта до 2 раз </a:t>
            </a:r>
          </a:p>
        </p:txBody>
      </p:sp>
      <p:sp>
        <p:nvSpPr>
          <p:cNvPr id="30723" name="Прямоугольник 17"/>
          <p:cNvSpPr>
            <a:spLocks noChangeArrowheads="1"/>
          </p:cNvSpPr>
          <p:nvPr/>
        </p:nvSpPr>
        <p:spPr bwMode="auto">
          <a:xfrm>
            <a:off x="179388" y="2492375"/>
            <a:ext cx="36814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u="sng">
                <a:solidFill>
                  <a:schemeClr val="bg1"/>
                </a:solidFill>
              </a:rPr>
              <a:t>Простота</a:t>
            </a:r>
            <a:r>
              <a:rPr lang="ru-RU" b="1">
                <a:solidFill>
                  <a:schemeClr val="bg1"/>
                </a:solidFill>
              </a:rPr>
              <a:t> контроля за процессом – один менеджер –  регулярный отчет </a:t>
            </a:r>
          </a:p>
        </p:txBody>
      </p:sp>
      <p:sp>
        <p:nvSpPr>
          <p:cNvPr id="30724" name="Прямоугольник 17"/>
          <p:cNvSpPr>
            <a:spLocks noChangeArrowheads="1"/>
          </p:cNvSpPr>
          <p:nvPr/>
        </p:nvSpPr>
        <p:spPr bwMode="auto">
          <a:xfrm>
            <a:off x="179388" y="3789363"/>
            <a:ext cx="45370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u="sng">
                <a:solidFill>
                  <a:schemeClr val="bg1"/>
                </a:solidFill>
              </a:rPr>
              <a:t>Удешевление инвестиционного процесса за счет:</a:t>
            </a:r>
          </a:p>
          <a:p>
            <a:r>
              <a:rPr lang="ru-RU" b="1">
                <a:solidFill>
                  <a:schemeClr val="bg1"/>
                </a:solidFill>
              </a:rPr>
              <a:t> - предоставления пакета услуг</a:t>
            </a:r>
          </a:p>
          <a:p>
            <a:pPr>
              <a:buFontTx/>
              <a:buChar char="-"/>
            </a:pPr>
            <a:r>
              <a:rPr lang="ru-RU" b="1">
                <a:solidFill>
                  <a:schemeClr val="bg1"/>
                </a:solidFill>
              </a:rPr>
              <a:t> отсутствия необходимости  личного      </a:t>
            </a:r>
          </a:p>
          <a:p>
            <a:r>
              <a:rPr lang="ru-RU" b="1">
                <a:solidFill>
                  <a:schemeClr val="bg1"/>
                </a:solidFill>
              </a:rPr>
              <a:t>  присутствия и частых поездок для    </a:t>
            </a:r>
          </a:p>
          <a:p>
            <a:r>
              <a:rPr lang="ru-RU" b="1">
                <a:solidFill>
                  <a:schemeClr val="bg1"/>
                </a:solidFill>
              </a:rPr>
              <a:t>  решения различных вопросов</a:t>
            </a:r>
            <a:endParaRPr lang="en-US" b="1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ru-RU" b="1">
                <a:solidFill>
                  <a:schemeClr val="bg1"/>
                </a:solidFill>
              </a:rPr>
              <a:t>отсутствия необходимости </a:t>
            </a:r>
          </a:p>
          <a:p>
            <a:r>
              <a:rPr lang="ru-RU" b="1">
                <a:solidFill>
                  <a:schemeClr val="bg1"/>
                </a:solidFill>
              </a:rPr>
              <a:t>  увеличения штата на время проекта</a:t>
            </a:r>
          </a:p>
        </p:txBody>
      </p:sp>
      <p:pic>
        <p:nvPicPr>
          <p:cNvPr id="9" name="Picture 2" descr="J:\АДЦ ОЭЗ\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150108" cy="2454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:\МОЯ ПРЕЗЕНТАЦИЯ\слайды\сопровождение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91625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14"/>
          <p:cNvSpPr>
            <a:spLocks noChangeArrowheads="1"/>
          </p:cNvSpPr>
          <p:nvPr/>
        </p:nvSpPr>
        <p:spPr bwMode="auto">
          <a:xfrm>
            <a:off x="250825" y="1412875"/>
            <a:ext cx="87852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ОКАЗАНИЕ БЕСПЛАТНЫХ ГОСУДАРСТВЕННЫХ УСЛУГ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ДЛЯ ИНВЕСТОРОВ В СОСТАВЕ ПАКЕТНОГО ПРЕДЛОЖЕНИЯ 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850" y="2133600"/>
            <a:ext cx="5543550" cy="4830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регистрация юридического лица на территории муниципального образования Липецкой области;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подготовка и подача заявки в уполномоченный орган на получение статуса резидента или участника ОЭЗ, индустриальных парков;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Оформление, согласование и утверждение акта выбора земельного участка;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Государственная регистрация договора аренды земельного участка между инвестором и собственником участка сроком более 11 месяцев;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Постановка земельного участка на кадастровый учет;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Утверждение градостроительного плана на земельный участок;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Получение государственной экспертизы на объект капитального строительства;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Получение разрешения на строительство объекта, на ввод объекта в эксплуатацию;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Получение заключений о целесообразности привлечения и использования иностранных работников;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Оформление иностранными гражданами документов для въезда в РФ и получение разрешений на работу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ru-RU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31748" name="Рисунок 5" descr="люди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141663"/>
            <a:ext cx="290353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F:\МОЯ ПРЕЗЕНТАЦИЯ\слайды\сопровождение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4"/>
          <p:cNvSpPr>
            <a:spLocks noChangeArrowheads="1"/>
          </p:cNvSpPr>
          <p:nvPr/>
        </p:nvSpPr>
        <p:spPr bwMode="auto">
          <a:xfrm>
            <a:off x="3643313" y="1285875"/>
            <a:ext cx="2482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Услуги </a:t>
            </a:r>
            <a:r>
              <a:rPr lang="en-US" sz="3200" b="1">
                <a:solidFill>
                  <a:schemeClr val="bg1"/>
                </a:solidFill>
              </a:rPr>
              <a:t>B2B</a:t>
            </a:r>
            <a:endParaRPr lang="ru-RU" sz="3200" b="1">
              <a:solidFill>
                <a:schemeClr val="bg1"/>
              </a:solidFill>
            </a:endParaRP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714375" y="2071688"/>
            <a:ext cx="5715000" cy="3589337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Оформление и согласование документов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Полный комплекс землеустроительных работ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Юридическое сопровождение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Бизнес-планирование, анализ рынков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Вопросы экологии - проекты, обучение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Проектирование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Услуги Заказчика-застройщика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Услуги генподрядчика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Отбор и подготовка кадров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Таможенное оформление и логистика</a:t>
            </a:r>
          </a:p>
        </p:txBody>
      </p:sp>
      <p:pic>
        <p:nvPicPr>
          <p:cNvPr id="32772" name="Рисунок 6" descr="люди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492375"/>
            <a:ext cx="2909888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:\МОЯ ПРЕЗЕНТАЦИЯ\слайды\моторин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23"/>
          <p:cNvSpPr txBox="1">
            <a:spLocks noChangeArrowheads="1"/>
          </p:cNvSpPr>
          <p:nvPr/>
        </p:nvSpPr>
        <p:spPr bwMode="auto">
          <a:xfrm>
            <a:off x="5508625" y="1558925"/>
            <a:ext cx="295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bg1"/>
                </a:solidFill>
                <a:latin typeface="Calibri" pitchFamily="34" charset="0"/>
              </a:rPr>
              <a:t>Общая площадь </a:t>
            </a:r>
          </a:p>
          <a:p>
            <a:r>
              <a:rPr lang="ru-RU" sz="1200" b="1">
                <a:solidFill>
                  <a:schemeClr val="bg1"/>
                </a:solidFill>
                <a:latin typeface="Calibri" pitchFamily="34" charset="0"/>
              </a:rPr>
              <a:t>«Индустриальный парк» – 467,8 га</a:t>
            </a:r>
          </a:p>
          <a:p>
            <a:endParaRPr lang="ru-RU" sz="1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795" name="TextBox 24"/>
          <p:cNvSpPr txBox="1">
            <a:spLocks noChangeArrowheads="1"/>
          </p:cNvSpPr>
          <p:nvPr/>
        </p:nvSpPr>
        <p:spPr bwMode="auto">
          <a:xfrm>
            <a:off x="5508625" y="2060575"/>
            <a:ext cx="2663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chemeClr val="bg1"/>
                </a:solidFill>
                <a:latin typeface="Calibri" pitchFamily="34" charset="0"/>
              </a:rPr>
              <a:t>Общая площадь автозавода – 80,5 га</a:t>
            </a:r>
          </a:p>
        </p:txBody>
      </p:sp>
      <p:sp>
        <p:nvSpPr>
          <p:cNvPr id="33796" name="TextBox 25"/>
          <p:cNvSpPr txBox="1">
            <a:spLocks noChangeArrowheads="1"/>
          </p:cNvSpPr>
          <p:nvPr/>
        </p:nvSpPr>
        <p:spPr bwMode="auto">
          <a:xfrm>
            <a:off x="5508625" y="2420938"/>
            <a:ext cx="2659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chemeClr val="bg1"/>
                </a:solidFill>
                <a:latin typeface="Calibri" pitchFamily="34" charset="0"/>
              </a:rPr>
              <a:t>Мощность завода – 250 тыс.авто/год</a:t>
            </a:r>
          </a:p>
        </p:txBody>
      </p:sp>
      <p:pic>
        <p:nvPicPr>
          <p:cNvPr id="33797" name="Рисунок 7" descr="площадь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882015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Z:\ОТДЕЛ КОМПЛЕКСНОГО РАЗВИТИЯ ОЭЗ РУ\Годовой отчет\obl_1_.jpg"/>
          <p:cNvPicPr>
            <a:picLocks noChangeAspect="1" noChangeArrowheads="1"/>
          </p:cNvPicPr>
          <p:nvPr/>
        </p:nvPicPr>
        <p:blipFill>
          <a:blip r:embed="rId2"/>
          <a:srcRect l="1538" t="1181" r="3101" b="2266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268760"/>
            <a:ext cx="900115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Спасибо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за внимание!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C:\Users\5458\Desktop\МОЯ ПРЕЗЕНТАЦИЯ\2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45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6" descr="2-02_РЕАЛИЗАЦИЯ ПРОЕКТА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850" y="1804988"/>
          <a:ext cx="8501092" cy="4417973"/>
        </p:xfrm>
        <a:graphic>
          <a:graphicData uri="http://schemas.openxmlformats.org/drawingml/2006/table">
            <a:tbl>
              <a:tblPr/>
              <a:tblGrid>
                <a:gridCol w="1357322"/>
                <a:gridCol w="841266"/>
                <a:gridCol w="792088"/>
                <a:gridCol w="864096"/>
                <a:gridCol w="1008112"/>
                <a:gridCol w="936104"/>
                <a:gridCol w="1152128"/>
                <a:gridCol w="1549976"/>
              </a:tblGrid>
              <a:tr h="88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ОЭЗ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Площадь,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Кол-во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инвест-проектов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Ст-ть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инж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инфр-ры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marL="43903" marR="43903" marT="43908" marB="439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Объем инвестиций,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43903" marR="43903" marT="43908" marB="43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Кол-во рабочих мест,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чел.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Объем производства,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Объем налоговых  и не налоговых платежей,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32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ТЕРБУНЫ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992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3 044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70 400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17 600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ЧАПЛЫГИНСКАЯ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47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1 587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31 800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3 000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7 950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903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6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ДАНКОВ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2 236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31 200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7 800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887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9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ЕЛЕЦПРОМ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873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,37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2 684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37 700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9 425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1 071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АСТАПОВО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96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820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3 018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28 000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795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ЕЛЕЦ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931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1 737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4 250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483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8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ЗАДОНЩИНА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97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1 211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5 750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661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ЛИПЕЦК-ТЕХНОПОЛЮС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3,875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1 031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2 108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4 012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7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ХЛЕВНОЕ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4105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7 000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1 440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2 200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ИЗМАЛКОВО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94 865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8 200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1 500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18497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883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7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296435,645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16 548</a:t>
                      </a: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256 408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41 240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84484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7686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03" marR="43903" marT="43908" marB="439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6" descr="2-02_РЕАЛИЗАЦИЯ ПРОЕКТА_2014ГГ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313" y="1557338"/>
          <a:ext cx="8715464" cy="5021401"/>
        </p:xfrm>
        <a:graphic>
          <a:graphicData uri="http://schemas.openxmlformats.org/drawingml/2006/table">
            <a:tbl>
              <a:tblPr/>
              <a:tblGrid>
                <a:gridCol w="1030752"/>
                <a:gridCol w="747587"/>
                <a:gridCol w="747587"/>
                <a:gridCol w="568547"/>
                <a:gridCol w="700395"/>
                <a:gridCol w="623737"/>
                <a:gridCol w="545193"/>
                <a:gridCol w="739244"/>
                <a:gridCol w="665319"/>
                <a:gridCol w="517472"/>
                <a:gridCol w="591396"/>
                <a:gridCol w="591396"/>
                <a:gridCol w="646839"/>
              </a:tblGrid>
              <a:tr h="8486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ОЭЗ 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Площадь, га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Кол-во </a:t>
                      </a:r>
                      <a:r>
                        <a:rPr kumimoji="0" lang="ru-RU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инвест-проектов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Объем инвестиций,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Количество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рабочих мест,</a:t>
                      </a: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чел.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Объем производства, 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Объем налоговых и не налоговых платежей,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6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План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Заявлено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Освоено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План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Заявлено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Создано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План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План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71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ТЕРБУНЫ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992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70 400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7 873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4756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10 000</a:t>
                      </a:r>
                      <a:endParaRPr kumimoji="0" 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1408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395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17 600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2 522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78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3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ЧАПЛЫГИНСКАЯ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473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31 800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12 730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1333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10 563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176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7 950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7 3</a:t>
                      </a: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73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903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166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ДАНКОВ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409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31 200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4 </a:t>
                      </a: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751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1 075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7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7 800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887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0.4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ЕЛЕЦПРОМ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838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37 700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18 000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3713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4 000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9 425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1 071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АСТАПОВО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96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820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28 000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6200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408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600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490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8585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795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240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ЕЛЕЦ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931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218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65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100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58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4 250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3027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483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34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ЗАДОНЩИНА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97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8 496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528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4 000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340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44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5 750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433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661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19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2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ЛИПЕЦК-ТЕХНОПОЛЮС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3,875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2 108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59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300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86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35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4 012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0,</a:t>
                      </a: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38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ХЛЕВНОЕ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4 105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7 000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1 440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2200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38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ИЗМАЛКОВО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94 865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8 200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1 218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648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1 500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160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78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18 497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269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883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94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296436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256 408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5954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11470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41 240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18 332</a:t>
                      </a: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1 2</a:t>
                      </a: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85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84484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22224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7 686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637</a:t>
                      </a:r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,6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38" marR="44538" marT="44543" marB="4454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7"/>
          <p:cNvSpPr>
            <a:spLocks/>
          </p:cNvSpPr>
          <p:nvPr/>
        </p:nvSpPr>
        <p:spPr bwMode="auto">
          <a:xfrm>
            <a:off x="7938" y="604838"/>
            <a:ext cx="8783637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endParaRPr lang="ru-RU" sz="160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9458" name="Picture 12" descr="C:\Users\5458\Desktop\МОЯ ПРЕЗЕНТАЦИЯ\3-01-01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0" descr="C:\Users\5458\Desktop\МОЯ ПРЕЗЕНТАЦИЯ\4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0" descr="Презентация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5" descr="E:\МОЯ ПРЕЗЕНТАЦИЯ\7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E:\МОЯ ПРЕЗЕНТАЦИЯ\9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 descr="F:\МОЯ ПРЕЗЕНТАЦИЯ\кружок-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1357313"/>
            <a:ext cx="2143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681</Words>
  <Application>Microsoft Office PowerPoint</Application>
  <PresentationFormat>Экран (4:3)</PresentationFormat>
  <Paragraphs>324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ё</dc:title>
  <dc:creator>Наролин А.М.</dc:creator>
  <cp:lastModifiedBy>Управление инвестиций</cp:lastModifiedBy>
  <cp:revision>134</cp:revision>
  <dcterms:created xsi:type="dcterms:W3CDTF">2013-09-06T04:24:17Z</dcterms:created>
  <dcterms:modified xsi:type="dcterms:W3CDTF">2014-12-10T07:01:15Z</dcterms:modified>
</cp:coreProperties>
</file>